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2"/>
  </p:notesMasterIdLst>
  <p:handoutMasterIdLst>
    <p:handoutMasterId r:id="rId23"/>
  </p:handoutMasterIdLst>
  <p:sldIdLst>
    <p:sldId id="256" r:id="rId5"/>
    <p:sldId id="257" r:id="rId6"/>
    <p:sldId id="261" r:id="rId7"/>
    <p:sldId id="263" r:id="rId8"/>
    <p:sldId id="264" r:id="rId9"/>
    <p:sldId id="267" r:id="rId10"/>
    <p:sldId id="270" r:id="rId11"/>
    <p:sldId id="271" r:id="rId12"/>
    <p:sldId id="272" r:id="rId13"/>
    <p:sldId id="273" r:id="rId14"/>
    <p:sldId id="274" r:id="rId15"/>
    <p:sldId id="275" r:id="rId16"/>
    <p:sldId id="276" r:id="rId17"/>
    <p:sldId id="277" r:id="rId18"/>
    <p:sldId id="278" r:id="rId19"/>
    <p:sldId id="279"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328" autoAdjust="0"/>
  </p:normalViewPr>
  <p:slideViewPr>
    <p:cSldViewPr snapToGrid="0">
      <p:cViewPr varScale="1">
        <p:scale>
          <a:sx n="90" d="100"/>
          <a:sy n="90" d="100"/>
        </p:scale>
        <p:origin x="528" y="90"/>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8/18/2022</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8/18/2022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sz="1200"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#2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main point #3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369459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#3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the counterargument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1120680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12</a:t>
            </a:fld>
            <a:endParaRPr lang="en-US" dirty="0"/>
          </a:p>
        </p:txBody>
      </p:sp>
    </p:spTree>
    <p:extLst>
      <p:ext uri="{BB962C8B-B14F-4D97-AF65-F5344CB8AC3E}">
        <p14:creationId xmlns:p14="http://schemas.microsoft.com/office/powerpoint/2010/main" val="47237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#2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main point #3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139896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1513627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#3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the counterargument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31875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16</a:t>
            </a:fld>
            <a:endParaRPr lang="en-US" dirty="0"/>
          </a:p>
        </p:txBody>
      </p:sp>
    </p:spTree>
    <p:extLst>
      <p:ext uri="{BB962C8B-B14F-4D97-AF65-F5344CB8AC3E}">
        <p14:creationId xmlns:p14="http://schemas.microsoft.com/office/powerpoint/2010/main" val="242119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a:t>
            </a:fld>
            <a:endParaRPr lang="en-US" dirty="0"/>
          </a:p>
        </p:txBody>
      </p:sp>
    </p:spTree>
    <p:extLst>
      <p:ext uri="{BB962C8B-B14F-4D97-AF65-F5344CB8AC3E}">
        <p14:creationId xmlns:p14="http://schemas.microsoft.com/office/powerpoint/2010/main" val="263945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#2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main point #3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75056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#3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the counterargument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41821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#3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the counterargument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269421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346205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276704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8/18/2022</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8/18/2022</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8/18/2022</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8/18/2022</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8/18/2022</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8/18/2022</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rincetonreview.com/college/free-sat-practice-test?ceid=pt-sat-in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www.collegeboard.com/"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p:txBody>
          <a:bodyPr/>
          <a:lstStyle/>
          <a:p>
            <a:r>
              <a:rPr lang="en-US" b="0" dirty="0"/>
              <a:t>HELP! I Want to Take the ACT (or SAT). </a:t>
            </a:r>
            <a:r>
              <a:rPr lang="en-US" dirty="0"/>
              <a:t>What are the steps? </a:t>
            </a:r>
            <a:endParaRPr lang="en-US" b="0" dirty="0"/>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p:txBody>
          <a:bodyPr>
            <a:normAutofit lnSpcReduction="10000"/>
          </a:bodyPr>
          <a:lstStyle/>
          <a:p>
            <a:pPr algn="r"/>
            <a:r>
              <a:rPr lang="en-US" sz="2400" dirty="0"/>
              <a:t>How to Sign Up for the ACT/SAT </a:t>
            </a:r>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93859" y="2938435"/>
            <a:ext cx="5887852" cy="3089539"/>
          </a:xfrm>
        </p:spPr>
      </p:pic>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p:txBody>
          <a:bodyPr/>
          <a:lstStyle/>
          <a:p>
            <a:r>
              <a:rPr lang="en-US" dirty="0"/>
              <a:t>Upload Photo</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852" y="197961"/>
            <a:ext cx="4162797" cy="4377896"/>
          </a:xfrm>
          <a:prstGeom prst="rect">
            <a:avLst/>
          </a:prstGeom>
        </p:spPr>
      </p:pic>
    </p:spTree>
    <p:extLst>
      <p:ext uri="{BB962C8B-B14F-4D97-AF65-F5344CB8AC3E}">
        <p14:creationId xmlns:p14="http://schemas.microsoft.com/office/powerpoint/2010/main" val="55880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EB31-E42B-4D0C-AFEC-3EBBBBE96FC6}"/>
              </a:ext>
            </a:extLst>
          </p:cNvPr>
          <p:cNvSpPr>
            <a:spLocks noGrp="1"/>
          </p:cNvSpPr>
          <p:nvPr>
            <p:ph type="title"/>
          </p:nvPr>
        </p:nvSpPr>
        <p:spPr>
          <a:xfrm>
            <a:off x="5616164" y="4697302"/>
            <a:ext cx="5334448" cy="1503683"/>
          </a:xfrm>
          <a:ln w="57150">
            <a:solidFill>
              <a:schemeClr val="tx1"/>
            </a:solidFill>
          </a:ln>
        </p:spPr>
        <p:txBody>
          <a:bodyPr>
            <a:normAutofit fontScale="90000"/>
          </a:bodyPr>
          <a:lstStyle/>
          <a:p>
            <a:pPr algn="ctr"/>
            <a:r>
              <a:rPr lang="en-US" sz="2000" dirty="0"/>
              <a:t>Make sure you pay close attention to registration deadlines to avoid late registration fees. Also, if you received a Fee Waiver, you must use the fee waiver before the regular deadline or it will be invalid. </a:t>
            </a:r>
          </a:p>
        </p:txBody>
      </p:sp>
      <p:sp>
        <p:nvSpPr>
          <p:cNvPr id="4" name="TextBox 3"/>
          <p:cNvSpPr txBox="1"/>
          <p:nvPr/>
        </p:nvSpPr>
        <p:spPr>
          <a:xfrm>
            <a:off x="792493" y="287124"/>
            <a:ext cx="6414553" cy="707886"/>
          </a:xfrm>
          <a:prstGeom prst="rect">
            <a:avLst/>
          </a:prstGeom>
          <a:noFill/>
          <a:ln>
            <a:noFill/>
          </a:ln>
        </p:spPr>
        <p:txBody>
          <a:bodyPr wrap="square" rtlCol="0">
            <a:spAutoFit/>
          </a:bodyPr>
          <a:lstStyle/>
          <a:p>
            <a:r>
              <a:rPr lang="en-US" sz="4000" b="1" dirty="0">
                <a:ln w="0"/>
                <a:solidFill>
                  <a:srgbClr val="0070C0"/>
                </a:solidFill>
                <a:effectLst>
                  <a:outerShdw blurRad="38100" dist="19050" dir="2700000" algn="tl" rotWithShape="0">
                    <a:schemeClr val="dk1">
                      <a:alpha val="40000"/>
                    </a:schemeClr>
                  </a:outerShdw>
                </a:effectLst>
              </a:rPr>
              <a:t>Select Your Test Date</a:t>
            </a:r>
          </a:p>
        </p:txBody>
      </p:sp>
      <p:sp>
        <p:nvSpPr>
          <p:cNvPr id="11" name="TextBox 10"/>
          <p:cNvSpPr txBox="1"/>
          <p:nvPr/>
        </p:nvSpPr>
        <p:spPr>
          <a:xfrm>
            <a:off x="6724273" y="257622"/>
            <a:ext cx="5355482" cy="1323439"/>
          </a:xfrm>
          <a:prstGeom prst="rect">
            <a:avLst/>
          </a:prstGeom>
          <a:noFill/>
        </p:spPr>
        <p:txBody>
          <a:bodyPr wrap="square" rtlCol="0">
            <a:spAutoFit/>
          </a:bodyPr>
          <a:lstStyle/>
          <a:p>
            <a:pPr algn="ctr"/>
            <a:r>
              <a:rPr lang="en-US" sz="4000" b="1" dirty="0">
                <a:solidFill>
                  <a:srgbClr val="0070C0"/>
                </a:solidFill>
              </a:rPr>
              <a:t>Select Your Test Location</a:t>
            </a:r>
            <a:endParaRPr lang="en-US" sz="4000" dirty="0">
              <a:solidFill>
                <a:srgbClr val="0070C0"/>
              </a:solidFill>
            </a:endParaRPr>
          </a:p>
        </p:txBody>
      </p:sp>
      <p:pic>
        <p:nvPicPr>
          <p:cNvPr id="5" name="Picture 4"/>
          <p:cNvPicPr>
            <a:picLocks noChangeAspect="1"/>
          </p:cNvPicPr>
          <p:nvPr/>
        </p:nvPicPr>
        <p:blipFill>
          <a:blip r:embed="rId3"/>
          <a:stretch>
            <a:fillRect/>
          </a:stretch>
        </p:blipFill>
        <p:spPr>
          <a:xfrm>
            <a:off x="648586" y="886166"/>
            <a:ext cx="5856228" cy="2686374"/>
          </a:xfrm>
          <a:prstGeom prst="rect">
            <a:avLst/>
          </a:prstGeom>
        </p:spPr>
      </p:pic>
      <p:sp>
        <p:nvSpPr>
          <p:cNvPr id="8" name="TextBox 7"/>
          <p:cNvSpPr txBox="1"/>
          <p:nvPr/>
        </p:nvSpPr>
        <p:spPr>
          <a:xfrm>
            <a:off x="7433188" y="1559343"/>
            <a:ext cx="4326193" cy="2862322"/>
          </a:xfrm>
          <a:prstGeom prst="rect">
            <a:avLst/>
          </a:prstGeom>
        </p:spPr>
        <p:style>
          <a:lnRef idx="0">
            <a:scrgbClr r="0" g="0" b="0"/>
          </a:lnRef>
          <a:fillRef idx="1002">
            <a:schemeClr val="lt1"/>
          </a:fillRef>
          <a:effectRef idx="0">
            <a:scrgbClr r="0" g="0" b="0"/>
          </a:effectRef>
          <a:fontRef idx="major"/>
        </p:style>
        <p:txBody>
          <a:bodyPr wrap="square" rtlCol="0">
            <a:spAutoFit/>
          </a:bodyPr>
          <a:lstStyle/>
          <a:p>
            <a:r>
              <a:rPr lang="en-US" dirty="0">
                <a:solidFill>
                  <a:srgbClr val="0070C0"/>
                </a:solidFill>
              </a:rPr>
              <a:t>Cordova High School is not a test site for the ACT or SAT. We only administer the ACT in the Spring each year to our Juniors (for free) as part of our state assessment for Junior students. You will need to select a location that you would want to drive to (most likely a location that is closest to your house).</a:t>
            </a:r>
          </a:p>
        </p:txBody>
      </p:sp>
      <p:pic>
        <p:nvPicPr>
          <p:cNvPr id="7" name="Picture 6">
            <a:extLst>
              <a:ext uri="{FF2B5EF4-FFF2-40B4-BE49-F238E27FC236}">
                <a16:creationId xmlns:a16="http://schemas.microsoft.com/office/drawing/2014/main" id="{C2F55216-70F7-456A-A634-5D684474809C}"/>
              </a:ext>
            </a:extLst>
          </p:cNvPr>
          <p:cNvPicPr>
            <a:picLocks noChangeAspect="1"/>
          </p:cNvPicPr>
          <p:nvPr/>
        </p:nvPicPr>
        <p:blipFill>
          <a:blip r:embed="rId4"/>
          <a:stretch>
            <a:fillRect/>
          </a:stretch>
        </p:blipFill>
        <p:spPr>
          <a:xfrm>
            <a:off x="517679" y="3644679"/>
            <a:ext cx="4989260" cy="3068261"/>
          </a:xfrm>
          <a:prstGeom prst="rect">
            <a:avLst/>
          </a:prstGeom>
        </p:spPr>
      </p:pic>
    </p:spTree>
    <p:extLst>
      <p:ext uri="{BB962C8B-B14F-4D97-AF65-F5344CB8AC3E}">
        <p14:creationId xmlns:p14="http://schemas.microsoft.com/office/powerpoint/2010/main" val="161548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t>Score Reports </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03524" y="3512917"/>
            <a:ext cx="7018901" cy="3254690"/>
          </a:xfrm>
        </p:spPr>
      </p:pic>
      <p:sp>
        <p:nvSpPr>
          <p:cNvPr id="11" name="TextBox 10"/>
          <p:cNvSpPr txBox="1"/>
          <p:nvPr/>
        </p:nvSpPr>
        <p:spPr>
          <a:xfrm>
            <a:off x="943897" y="2290916"/>
            <a:ext cx="10805651" cy="1200329"/>
          </a:xfrm>
          <a:prstGeom prst="rect">
            <a:avLst/>
          </a:prstGeom>
          <a:noFill/>
        </p:spPr>
        <p:txBody>
          <a:bodyPr wrap="square" rtlCol="0">
            <a:spAutoFit/>
          </a:bodyPr>
          <a:lstStyle/>
          <a:p>
            <a:r>
              <a:rPr lang="en-US" dirty="0"/>
              <a:t>You can add up to four schools to send your scores for FREE! If you do not add the schools during registration, score reports will cost you extra money to send per school ($16 per report!). Don’t be afraid to send your scores. </a:t>
            </a:r>
            <a:r>
              <a:rPr lang="en-US" dirty="0">
                <a:solidFill>
                  <a:srgbClr val="0070C0"/>
                </a:solidFill>
              </a:rPr>
              <a:t>Athletes---Don’t forget to send a copy to the NCAA! Code 9999</a:t>
            </a:r>
          </a:p>
        </p:txBody>
      </p:sp>
    </p:spTree>
    <p:extLst>
      <p:ext uri="{BB962C8B-B14F-4D97-AF65-F5344CB8AC3E}">
        <p14:creationId xmlns:p14="http://schemas.microsoft.com/office/powerpoint/2010/main" val="71711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p:txBody>
          <a:bodyPr/>
          <a:lstStyle/>
          <a:p>
            <a:r>
              <a:rPr lang="en-US" dirty="0"/>
              <a:t>Payment With a Waiver</a:t>
            </a:r>
          </a:p>
        </p:txBody>
      </p:sp>
      <p:sp>
        <p:nvSpPr>
          <p:cNvPr id="7" name="TextBox 6"/>
          <p:cNvSpPr txBox="1"/>
          <p:nvPr/>
        </p:nvSpPr>
        <p:spPr>
          <a:xfrm>
            <a:off x="495070" y="3359698"/>
            <a:ext cx="2959509" cy="2862322"/>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solidFill>
                  <a:schemeClr val="tx2"/>
                </a:solidFill>
              </a:rPr>
              <a:t>Enter Waiver Number</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Waiver numbers can only be used once</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Waivers do expire! </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0152" y="1078594"/>
            <a:ext cx="5029902" cy="197195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9059" y="3251543"/>
            <a:ext cx="5306165" cy="2419688"/>
          </a:xfrm>
          <a:prstGeom prst="rect">
            <a:avLst/>
          </a:prstGeom>
        </p:spPr>
      </p:pic>
      <p:sp>
        <p:nvSpPr>
          <p:cNvPr id="11" name="TextBox 10"/>
          <p:cNvSpPr txBox="1"/>
          <p:nvPr/>
        </p:nvSpPr>
        <p:spPr>
          <a:xfrm>
            <a:off x="9189704" y="3050544"/>
            <a:ext cx="2785986"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Don’t waste your waiver by losing it or not showing up on test date!</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Never input credit card information when paying with a waiver.</a:t>
            </a:r>
          </a:p>
          <a:p>
            <a:endParaRPr lang="en-US" dirty="0"/>
          </a:p>
        </p:txBody>
      </p:sp>
    </p:spTree>
    <p:extLst>
      <p:ext uri="{BB962C8B-B14F-4D97-AF65-F5344CB8AC3E}">
        <p14:creationId xmlns:p14="http://schemas.microsoft.com/office/powerpoint/2010/main" val="389870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t>Payment with a Credit Card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026" y="2244946"/>
            <a:ext cx="4124901" cy="35437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916" y="4220785"/>
            <a:ext cx="3543795" cy="2467319"/>
          </a:xfrm>
          <a:prstGeom prst="rect">
            <a:avLst/>
          </a:prstGeom>
        </p:spPr>
      </p:pic>
      <p:sp>
        <p:nvSpPr>
          <p:cNvPr id="8" name="TextBox 7"/>
          <p:cNvSpPr txBox="1"/>
          <p:nvPr/>
        </p:nvSpPr>
        <p:spPr>
          <a:xfrm>
            <a:off x="7030065" y="2487561"/>
            <a:ext cx="4351933" cy="1200329"/>
          </a:xfrm>
          <a:prstGeom prst="rect">
            <a:avLst/>
          </a:prstGeom>
          <a:noFill/>
        </p:spPr>
        <p:txBody>
          <a:bodyPr wrap="square" rtlCol="0">
            <a:spAutoFit/>
          </a:bodyPr>
          <a:lstStyle/>
          <a:p>
            <a:r>
              <a:rPr lang="en-US" dirty="0"/>
              <a:t>If a parent does not have a credit card, you can purchase a Visa, MasterCard, or Amex Gift Card and use it to make your payment. </a:t>
            </a:r>
          </a:p>
        </p:txBody>
      </p:sp>
    </p:spTree>
    <p:extLst>
      <p:ext uri="{BB962C8B-B14F-4D97-AF65-F5344CB8AC3E}">
        <p14:creationId xmlns:p14="http://schemas.microsoft.com/office/powerpoint/2010/main" val="228999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9575" y="326453"/>
            <a:ext cx="7285704" cy="707886"/>
          </a:xfrm>
          <a:prstGeom prst="rect">
            <a:avLst/>
          </a:prstGeom>
          <a:noFill/>
          <a:ln>
            <a:noFill/>
          </a:ln>
        </p:spPr>
        <p:txBody>
          <a:bodyPr wrap="square" rtlCol="0">
            <a:spAutoFit/>
          </a:bodyPr>
          <a:lstStyle/>
          <a:p>
            <a:r>
              <a:rPr lang="en-US" sz="4000" b="1" dirty="0">
                <a:ln w="0"/>
                <a:solidFill>
                  <a:srgbClr val="0070C0"/>
                </a:solidFill>
                <a:effectLst>
                  <a:outerShdw blurRad="38100" dist="19050" dir="2700000" algn="tl" rotWithShape="0">
                    <a:schemeClr val="dk1">
                      <a:alpha val="40000"/>
                    </a:schemeClr>
                  </a:outerShdw>
                </a:effectLst>
              </a:rPr>
              <a:t>Print Your Admissions Ticket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472" y="1403869"/>
            <a:ext cx="8278760" cy="5438952"/>
          </a:xfrm>
          <a:prstGeom prst="rect">
            <a:avLst/>
          </a:prstGeom>
        </p:spPr>
      </p:pic>
    </p:spTree>
    <p:extLst>
      <p:ext uri="{BB962C8B-B14F-4D97-AF65-F5344CB8AC3E}">
        <p14:creationId xmlns:p14="http://schemas.microsoft.com/office/powerpoint/2010/main" val="310462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sz="3600" dirty="0"/>
              <a:t>Should I Purchase Their Review Guides?</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normAutofit/>
          </a:bodyPr>
          <a:lstStyle/>
          <a:p>
            <a:pPr marL="0" indent="0">
              <a:buNone/>
            </a:pPr>
            <a:br>
              <a:rPr lang="en-US" dirty="0"/>
            </a:br>
            <a:endParaRPr lang="en-US" dirty="0"/>
          </a:p>
        </p:txBody>
      </p:sp>
      <p:sp>
        <p:nvSpPr>
          <p:cNvPr id="3" name="TextBox 2"/>
          <p:cNvSpPr txBox="1"/>
          <p:nvPr/>
        </p:nvSpPr>
        <p:spPr>
          <a:xfrm>
            <a:off x="2281084" y="2113935"/>
            <a:ext cx="8898193"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If YOU really want to…..</a:t>
            </a:r>
          </a:p>
          <a:p>
            <a:pPr marL="457200" indent="-457200">
              <a:buFont typeface="Arial" panose="020B0604020202020204" pitchFamily="34" charset="0"/>
              <a:buChar char="•"/>
            </a:pPr>
            <a:endParaRPr lang="en-US" sz="2800"/>
          </a:p>
          <a:p>
            <a:endParaRPr lang="en-US" sz="2800" dirty="0"/>
          </a:p>
          <a:p>
            <a:pPr marL="457200" indent="-457200">
              <a:buFont typeface="Arial" panose="020B0604020202020204" pitchFamily="34" charset="0"/>
              <a:buChar char="•"/>
            </a:pPr>
            <a:r>
              <a:rPr lang="en-US" sz="2800" dirty="0"/>
              <a:t>Please know there are other resources on the web that are FREE (Google ACT prep, SAT prep)</a:t>
            </a:r>
          </a:p>
        </p:txBody>
      </p:sp>
    </p:spTree>
    <p:extLst>
      <p:ext uri="{BB962C8B-B14F-4D97-AF65-F5344CB8AC3E}">
        <p14:creationId xmlns:p14="http://schemas.microsoft.com/office/powerpoint/2010/main" val="173139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Wrap Up: Important Things to Remember!</a:t>
            </a:r>
          </a:p>
        </p:txBody>
      </p:sp>
      <p:sp>
        <p:nvSpPr>
          <p:cNvPr id="2" name="TextBox 1"/>
          <p:cNvSpPr txBox="1"/>
          <p:nvPr/>
        </p:nvSpPr>
        <p:spPr>
          <a:xfrm>
            <a:off x="629265" y="2703871"/>
            <a:ext cx="11218606" cy="3108543"/>
          </a:xfrm>
          <a:prstGeom prst="rect">
            <a:avLst/>
          </a:prstGeom>
          <a:noFill/>
        </p:spPr>
        <p:txBody>
          <a:bodyPr wrap="square" rtlCol="0">
            <a:spAutoFit/>
          </a:bodyPr>
          <a:lstStyle/>
          <a:p>
            <a:pPr marL="285750" indent="-285750">
              <a:buFont typeface="Wingdings" panose="05000000000000000000" pitchFamily="2" charset="2"/>
              <a:buChar char="s"/>
            </a:pPr>
            <a:r>
              <a:rPr lang="en-US" sz="2800" dirty="0">
                <a:sym typeface="Wingdings" panose="05000000000000000000" pitchFamily="2" charset="2"/>
              </a:rPr>
              <a:t>  You must print out your ticket. Bring one (1) ticket and a valid   </a:t>
            </a:r>
          </a:p>
          <a:p>
            <a:r>
              <a:rPr lang="en-US" sz="2800" dirty="0">
                <a:sym typeface="Wingdings" panose="05000000000000000000" pitchFamily="2" charset="2"/>
              </a:rPr>
              <a:t>     photo ID with you on test day. </a:t>
            </a:r>
          </a:p>
          <a:p>
            <a:r>
              <a:rPr lang="en-US" sz="2800" dirty="0">
                <a:sym typeface="Wingdings" panose="05000000000000000000" pitchFamily="2" charset="2"/>
              </a:rPr>
              <a:t>   You will not be admitted without the test ticket and valid ID!</a:t>
            </a:r>
          </a:p>
          <a:p>
            <a:pPr marL="285750" indent="-285750">
              <a:buFont typeface="Wingdings" panose="05000000000000000000" pitchFamily="2" charset="2"/>
              <a:buChar char="s"/>
            </a:pPr>
            <a:r>
              <a:rPr lang="en-US" sz="2800" dirty="0">
                <a:sym typeface="Wingdings" panose="05000000000000000000" pitchFamily="2" charset="2"/>
              </a:rPr>
              <a:t>  Go prepared! Make sure to bring several #2 pencils,   </a:t>
            </a:r>
          </a:p>
          <a:p>
            <a:r>
              <a:rPr lang="en-US" sz="2800" dirty="0">
                <a:sym typeface="Wingdings" panose="05000000000000000000" pitchFamily="2" charset="2"/>
              </a:rPr>
              <a:t>     approved calculator, ticket, picture ID, and  snacks. </a:t>
            </a:r>
          </a:p>
          <a:p>
            <a:r>
              <a:rPr lang="en-US" sz="2800" dirty="0">
                <a:sym typeface="Wingdings" panose="05000000000000000000" pitchFamily="2" charset="2"/>
              </a:rPr>
              <a:t>   Get a good nights sleep AND have a good breakfast. </a:t>
            </a:r>
          </a:p>
          <a:p>
            <a:r>
              <a:rPr lang="en-US" sz="2800" dirty="0">
                <a:sym typeface="Wingdings" panose="05000000000000000000" pitchFamily="2" charset="2"/>
              </a:rPr>
              <a:t>   Be on time. You WILL NOT be admitted if you are late. </a:t>
            </a:r>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387213" y="393804"/>
            <a:ext cx="10571998" cy="970450"/>
          </a:xfrm>
        </p:spPr>
        <p:txBody>
          <a:bodyPr/>
          <a:lstStyle/>
          <a:p>
            <a:r>
              <a:rPr lang="en-US" dirty="0"/>
              <a:t>Standardized Tests</a:t>
            </a:r>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809625" y="2222500"/>
            <a:ext cx="5186363" cy="3638550"/>
          </a:xfrm>
        </p:spPr>
        <p:txBody>
          <a:bodyPr/>
          <a:lstStyle/>
          <a:p>
            <a:pPr marL="0" indent="0">
              <a:buNone/>
            </a:pPr>
            <a:r>
              <a:rPr lang="en-US" b="1" dirty="0"/>
              <a:t>Colleges use tests like the ACT and SAT for:</a:t>
            </a:r>
          </a:p>
          <a:p>
            <a:r>
              <a:rPr lang="en-US" dirty="0"/>
              <a:t>Admission-To compare you to other candidates in their application pool</a:t>
            </a:r>
          </a:p>
          <a:p>
            <a:r>
              <a:rPr lang="en-US" dirty="0"/>
              <a:t>Placement-To choose the most important courses for you</a:t>
            </a:r>
          </a:p>
          <a:p>
            <a:r>
              <a:rPr lang="en-US" dirty="0"/>
              <a:t>Scholarship Opportunities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202927" y="2660342"/>
            <a:ext cx="3756284" cy="276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4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sz="3600" dirty="0"/>
              <a:t>Should I take both the ACT and SAT? What is the difference?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0206" y="2222499"/>
            <a:ext cx="3474087" cy="4492355"/>
          </a:xfrm>
        </p:spPr>
      </p:pic>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normAutofit fontScale="92500" lnSpcReduction="10000"/>
          </a:bodyPr>
          <a:lstStyle/>
          <a:p>
            <a:pPr marL="0" indent="0">
              <a:buNone/>
            </a:pPr>
            <a:br>
              <a:rPr lang="en-US" dirty="0"/>
            </a:br>
            <a:br>
              <a:rPr lang="en-US" dirty="0"/>
            </a:br>
            <a:r>
              <a:rPr lang="en-US" dirty="0"/>
              <a:t>The best way to decide if taking the SAT, ACT, or both tests is right for you is to take a timed </a:t>
            </a:r>
            <a:r>
              <a:rPr lang="en-US" dirty="0">
                <a:hlinkClick r:id="rId4"/>
              </a:rPr>
              <a:t>full-length practice test </a:t>
            </a:r>
            <a:r>
              <a:rPr lang="en-US" dirty="0"/>
              <a:t>of each type. Since the content and style of the SAT and ACT are very similar, factors like how you handle time pressure and what types of questions you find most challenging can help you determine which test is a better fit. </a:t>
            </a:r>
          </a:p>
        </p:txBody>
      </p:sp>
    </p:spTree>
    <p:extLst>
      <p:ext uri="{BB962C8B-B14F-4D97-AF65-F5344CB8AC3E}">
        <p14:creationId xmlns:p14="http://schemas.microsoft.com/office/powerpoint/2010/main" val="389558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20854-4AFC-4B68-944A-8A368C9A8619}"/>
              </a:ext>
            </a:extLst>
          </p:cNvPr>
          <p:cNvSpPr>
            <a:spLocks noGrp="1"/>
          </p:cNvSpPr>
          <p:nvPr>
            <p:ph sz="half" idx="1"/>
          </p:nvPr>
        </p:nvSpPr>
        <p:spPr/>
        <p:txBody>
          <a:bodyPr>
            <a:normAutofit fontScale="77500" lnSpcReduction="20000"/>
          </a:bodyPr>
          <a:lstStyle/>
          <a:p>
            <a:r>
              <a:rPr lang="en-US" dirty="0"/>
              <a:t>Students (</a:t>
            </a:r>
            <a:r>
              <a:rPr lang="en-US" dirty="0">
                <a:solidFill>
                  <a:schemeClr val="accent1">
                    <a:lumMod val="60000"/>
                    <a:lumOff val="40000"/>
                  </a:schemeClr>
                </a:solidFill>
              </a:rPr>
              <a:t>JUNIORS AND SENIORS ONLY</a:t>
            </a:r>
            <a:r>
              <a:rPr lang="en-US" dirty="0"/>
              <a:t>) who receive free or reduced lunch can receive four (4) ACT or SAT waivers in a lifetime. </a:t>
            </a:r>
            <a:r>
              <a:rPr lang="en-US" dirty="0">
                <a:solidFill>
                  <a:srgbClr val="0070C0"/>
                </a:solidFill>
              </a:rPr>
              <a:t>You cannot use the same Fee Waiver</a:t>
            </a:r>
            <a:r>
              <a:rPr lang="en-US" dirty="0"/>
              <a:t>. Each waiver has a specific unique code.</a:t>
            </a:r>
          </a:p>
          <a:p>
            <a:r>
              <a:rPr lang="en-US" dirty="0"/>
              <a:t>Waivers DO EXPIRE! Check the expiration date!</a:t>
            </a:r>
          </a:p>
          <a:p>
            <a:r>
              <a:rPr lang="en-US" dirty="0"/>
              <a:t>ACT Waivers have 11 digit numbers. These numbers are found on the top right hand side of the page (see illustration) </a:t>
            </a:r>
          </a:p>
          <a:p>
            <a:r>
              <a:rPr lang="en-US" dirty="0"/>
              <a:t>SAT Waivers have 12 digit numbers. These numbers are listed in the middle of the page (see illustration). </a:t>
            </a:r>
          </a:p>
        </p:txBody>
      </p:sp>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p:txBody>
          <a:bodyPr/>
          <a:lstStyle/>
          <a:p>
            <a:r>
              <a:rPr lang="en-US" dirty="0"/>
              <a:t>Do You Receive Free or Reduced Lunch?</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31371" y="2222500"/>
            <a:ext cx="3199859" cy="3638550"/>
          </a:xfrm>
        </p:spPr>
      </p:pic>
    </p:spTree>
    <p:extLst>
      <p:ext uri="{BB962C8B-B14F-4D97-AF65-F5344CB8AC3E}">
        <p14:creationId xmlns:p14="http://schemas.microsoft.com/office/powerpoint/2010/main" val="337891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EB31-E42B-4D0C-AFEC-3EBBBBE96FC6}"/>
              </a:ext>
            </a:extLst>
          </p:cNvPr>
          <p:cNvSpPr>
            <a:spLocks noGrp="1"/>
          </p:cNvSpPr>
          <p:nvPr>
            <p:ph type="title"/>
          </p:nvPr>
        </p:nvSpPr>
        <p:spPr>
          <a:xfrm>
            <a:off x="590396" y="1946484"/>
            <a:ext cx="5334448" cy="1792290"/>
          </a:xfrm>
        </p:spPr>
        <p:txBody>
          <a:bodyPr>
            <a:normAutofit fontScale="90000"/>
          </a:bodyPr>
          <a:lstStyle/>
          <a:p>
            <a:pPr algn="ctr"/>
            <a:r>
              <a:rPr lang="en-US" b="1" dirty="0"/>
              <a:t>Visit This Website to Register for ACT: </a:t>
            </a:r>
            <a:r>
              <a:rPr lang="en-US" dirty="0">
                <a:hlinkClick r:id="rId3"/>
              </a:rPr>
              <a:t>www.actstudent.org</a:t>
            </a:r>
            <a:br>
              <a:rPr lang="en-US" dirty="0">
                <a:hlinkClick r:id="rId3"/>
              </a:rPr>
            </a:br>
            <a:r>
              <a:rPr lang="en-US" dirty="0"/>
              <a:t> </a:t>
            </a:r>
          </a:p>
        </p:txBody>
      </p:sp>
      <p:sp>
        <p:nvSpPr>
          <p:cNvPr id="7" name="Text Placeholder 6">
            <a:extLst>
              <a:ext uri="{FF2B5EF4-FFF2-40B4-BE49-F238E27FC236}">
                <a16:creationId xmlns:a16="http://schemas.microsoft.com/office/drawing/2014/main" id="{7AEDA915-86E4-4D85-B4D0-551FDABC6F00}"/>
              </a:ext>
            </a:extLst>
          </p:cNvPr>
          <p:cNvSpPr>
            <a:spLocks noGrp="1"/>
          </p:cNvSpPr>
          <p:nvPr>
            <p:ph type="body" sz="half" idx="4294967295"/>
          </p:nvPr>
        </p:nvSpPr>
        <p:spPr>
          <a:xfrm>
            <a:off x="590395" y="2337620"/>
            <a:ext cx="5334449" cy="2281083"/>
          </a:xfrm>
        </p:spPr>
        <p:txBody>
          <a:bodyPr>
            <a:normAutofit/>
          </a:bodyPr>
          <a:lstStyle/>
          <a:p>
            <a:pPr marL="0" lvl="0" indent="0">
              <a:buNone/>
            </a:pPr>
            <a:endParaRPr lang="en-US" dirty="0"/>
          </a:p>
          <a:p>
            <a:pPr lvl="0"/>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12" y="3591685"/>
            <a:ext cx="6146888" cy="2558434"/>
          </a:xfrm>
          <a:prstGeom prst="rect">
            <a:avLst/>
          </a:prstGeom>
        </p:spPr>
      </p:pic>
      <p:sp>
        <p:nvSpPr>
          <p:cNvPr id="4" name="TextBox 3"/>
          <p:cNvSpPr txBox="1"/>
          <p:nvPr/>
        </p:nvSpPr>
        <p:spPr>
          <a:xfrm>
            <a:off x="222222" y="309966"/>
            <a:ext cx="5401830" cy="830997"/>
          </a:xfrm>
          <a:prstGeom prst="rect">
            <a:avLst/>
          </a:prstGeom>
          <a:noFill/>
          <a:ln>
            <a:noFill/>
          </a:ln>
        </p:spPr>
        <p:txBody>
          <a:bodyPr wrap="square" rtlCol="0">
            <a:spAutoFit/>
          </a:bodyPr>
          <a:lstStyle/>
          <a:p>
            <a:r>
              <a:rPr lang="en-US" sz="4800" b="1" dirty="0">
                <a:ln w="0"/>
                <a:solidFill>
                  <a:srgbClr val="0070C0"/>
                </a:solidFill>
                <a:effectLst>
                  <a:outerShdw blurRad="38100" dist="19050" dir="2700000" algn="tl" rotWithShape="0">
                    <a:schemeClr val="dk1">
                      <a:alpha val="40000"/>
                    </a:schemeClr>
                  </a:outerShdw>
                </a:effectLst>
              </a:rPr>
              <a:t>STEP</a:t>
            </a:r>
            <a:r>
              <a:rPr lang="en-US" sz="4800" b="1" dirty="0">
                <a:ln w="0"/>
                <a:solidFill>
                  <a:schemeClr val="accent1">
                    <a:lumMod val="60000"/>
                    <a:lumOff val="40000"/>
                  </a:schemeClr>
                </a:solidFill>
                <a:effectLst>
                  <a:outerShdw blurRad="38100" dist="19050" dir="2700000" algn="tl" rotWithShape="0">
                    <a:schemeClr val="dk1">
                      <a:alpha val="40000"/>
                    </a:schemeClr>
                  </a:outerShdw>
                </a:effectLst>
              </a:rPr>
              <a:t> </a:t>
            </a:r>
            <a:r>
              <a:rPr lang="en-US" sz="4800" b="1" dirty="0">
                <a:ln w="0"/>
                <a:solidFill>
                  <a:srgbClr val="0070C0"/>
                </a:solidFill>
                <a:effectLst>
                  <a:outerShdw blurRad="38100" dist="19050" dir="2700000" algn="tl" rotWithShape="0">
                    <a:schemeClr val="dk1">
                      <a:alpha val="40000"/>
                    </a:schemeClr>
                  </a:outerShdw>
                </a:effectLst>
              </a:rPr>
              <a:t>1: Register</a:t>
            </a:r>
          </a:p>
        </p:txBody>
      </p:sp>
      <p:sp>
        <p:nvSpPr>
          <p:cNvPr id="11" name="TextBox 10"/>
          <p:cNvSpPr txBox="1"/>
          <p:nvPr/>
        </p:nvSpPr>
        <p:spPr>
          <a:xfrm>
            <a:off x="6565086" y="110928"/>
            <a:ext cx="5355482" cy="1384995"/>
          </a:xfrm>
          <a:prstGeom prst="rect">
            <a:avLst/>
          </a:prstGeom>
          <a:noFill/>
        </p:spPr>
        <p:txBody>
          <a:bodyPr wrap="square" rtlCol="0">
            <a:spAutoFit/>
          </a:bodyPr>
          <a:lstStyle/>
          <a:p>
            <a:pPr algn="ctr"/>
            <a:r>
              <a:rPr lang="en-US" sz="2800" b="1" dirty="0"/>
              <a:t>Visit This Website to Register for the SAT:</a:t>
            </a:r>
          </a:p>
          <a:p>
            <a:pPr algn="ctr"/>
            <a:r>
              <a:rPr lang="en-US" sz="2800" dirty="0">
                <a:hlinkClick r:id="rId5"/>
              </a:rPr>
              <a:t>www.collegeboard.com</a:t>
            </a:r>
            <a:r>
              <a:rPr lang="en-US" sz="2800" dirty="0"/>
              <a:t>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900" y="1817610"/>
            <a:ext cx="5673855" cy="4048690"/>
          </a:xfrm>
          <a:prstGeom prst="rect">
            <a:avLst/>
          </a:prstGeom>
        </p:spPr>
      </p:pic>
    </p:spTree>
    <p:extLst>
      <p:ext uri="{BB962C8B-B14F-4D97-AF65-F5344CB8AC3E}">
        <p14:creationId xmlns:p14="http://schemas.microsoft.com/office/powerpoint/2010/main" val="154154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t>Step 2: Sign In/Create An Account </a:t>
            </a:r>
          </a:p>
        </p:txBody>
      </p:sp>
      <p:pic>
        <p:nvPicPr>
          <p:cNvPr id="5" name="Content Placeholder 4"/>
          <p:cNvPicPr>
            <a:picLocks noGrp="1" noChangeAspect="1"/>
          </p:cNvPicPr>
          <p:nvPr>
            <p:ph sz="half" idx="2"/>
          </p:nvPr>
        </p:nvPicPr>
        <p:blipFill>
          <a:blip r:embed="rId3"/>
          <a:stretch>
            <a:fillRect/>
          </a:stretch>
        </p:blipFill>
        <p:spPr>
          <a:xfrm>
            <a:off x="210999" y="3469060"/>
            <a:ext cx="3969783" cy="2512056"/>
          </a:xfrm>
        </p:spPr>
      </p:pic>
      <p:sp>
        <p:nvSpPr>
          <p:cNvPr id="6" name="TextBox 5"/>
          <p:cNvSpPr txBox="1"/>
          <p:nvPr/>
        </p:nvSpPr>
        <p:spPr>
          <a:xfrm>
            <a:off x="84667" y="2113652"/>
            <a:ext cx="4124844" cy="1200329"/>
          </a:xfrm>
          <a:prstGeom prst="rect">
            <a:avLst/>
          </a:prstGeom>
          <a:noFill/>
        </p:spPr>
        <p:txBody>
          <a:bodyPr wrap="square" rtlCol="0">
            <a:spAutoFit/>
          </a:bodyPr>
          <a:lstStyle/>
          <a:p>
            <a:r>
              <a:rPr lang="en-US" dirty="0"/>
              <a:t>If you have not registered for an account for the ACT, you need to Create US Account. If you have created and account, log in. </a:t>
            </a:r>
          </a:p>
        </p:txBody>
      </p:sp>
      <p:sp>
        <p:nvSpPr>
          <p:cNvPr id="7" name="TextBox 6"/>
          <p:cNvSpPr txBox="1"/>
          <p:nvPr/>
        </p:nvSpPr>
        <p:spPr>
          <a:xfrm>
            <a:off x="4295298" y="2996873"/>
            <a:ext cx="2003347" cy="3139321"/>
          </a:xfrm>
          <a:prstGeom prst="rect">
            <a:avLst/>
          </a:prstGeom>
          <a:noFill/>
          <a:ln w="38100">
            <a:solidFill>
              <a:schemeClr val="tx1"/>
            </a:solidFill>
          </a:ln>
        </p:spPr>
        <p:txBody>
          <a:bodyPr wrap="square" rtlCol="0">
            <a:spAutoFit/>
          </a:bodyPr>
          <a:lstStyle/>
          <a:p>
            <a:r>
              <a:rPr lang="en-US" dirty="0">
                <a:solidFill>
                  <a:schemeClr val="accent1">
                    <a:lumMod val="60000"/>
                    <a:lumOff val="40000"/>
                  </a:schemeClr>
                </a:solidFill>
              </a:rPr>
              <a:t>Remember to write down your ID and Password.</a:t>
            </a:r>
            <a:r>
              <a:rPr lang="en-US" dirty="0"/>
              <a:t> It is hard to retrieve it once it is lost. It is your personal login, we do not have that information here at school. </a:t>
            </a:r>
          </a:p>
        </p:txBody>
      </p:sp>
      <p:pic>
        <p:nvPicPr>
          <p:cNvPr id="8" name="Picture 7"/>
          <p:cNvPicPr>
            <a:picLocks noChangeAspect="1"/>
          </p:cNvPicPr>
          <p:nvPr/>
        </p:nvPicPr>
        <p:blipFill>
          <a:blip r:embed="rId4"/>
          <a:stretch>
            <a:fillRect/>
          </a:stretch>
        </p:blipFill>
        <p:spPr>
          <a:xfrm rot="1857331">
            <a:off x="8248362" y="2810022"/>
            <a:ext cx="2698335" cy="3513025"/>
          </a:xfrm>
          <a:prstGeom prst="rect">
            <a:avLst/>
          </a:prstGeom>
        </p:spPr>
      </p:pic>
      <p:sp>
        <p:nvSpPr>
          <p:cNvPr id="9" name="TextBox 8"/>
          <p:cNvSpPr txBox="1"/>
          <p:nvPr/>
        </p:nvSpPr>
        <p:spPr>
          <a:xfrm>
            <a:off x="6361417" y="2252151"/>
            <a:ext cx="5466735" cy="923330"/>
          </a:xfrm>
          <a:prstGeom prst="rect">
            <a:avLst/>
          </a:prstGeom>
          <a:noFill/>
        </p:spPr>
        <p:txBody>
          <a:bodyPr wrap="square" rtlCol="0">
            <a:spAutoFit/>
          </a:bodyPr>
          <a:lstStyle/>
          <a:p>
            <a:r>
              <a:rPr lang="en-US" dirty="0"/>
              <a:t>If you have not registered for an Account for the SAT, you will need to create an account. If you have an account, log in.  </a:t>
            </a:r>
          </a:p>
        </p:txBody>
      </p:sp>
      <p:sp>
        <p:nvSpPr>
          <p:cNvPr id="10" name="Right Arrow 9"/>
          <p:cNvSpPr/>
          <p:nvPr/>
        </p:nvSpPr>
        <p:spPr>
          <a:xfrm rot="3562349">
            <a:off x="4205918" y="2339869"/>
            <a:ext cx="1150614" cy="5175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4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EB31-E42B-4D0C-AFEC-3EBBBBE96FC6}"/>
              </a:ext>
            </a:extLst>
          </p:cNvPr>
          <p:cNvSpPr>
            <a:spLocks noGrp="1"/>
          </p:cNvSpPr>
          <p:nvPr>
            <p:ph type="title"/>
          </p:nvPr>
        </p:nvSpPr>
        <p:spPr>
          <a:xfrm>
            <a:off x="675974" y="803426"/>
            <a:ext cx="5334448" cy="1792290"/>
          </a:xfrm>
        </p:spPr>
        <p:txBody>
          <a:bodyPr>
            <a:normAutofit/>
          </a:bodyPr>
          <a:lstStyle/>
          <a:p>
            <a:pPr algn="ctr"/>
            <a:br>
              <a:rPr lang="en-US" dirty="0">
                <a:hlinkClick r:id="rId3"/>
              </a:rPr>
            </a:br>
            <a:r>
              <a:rPr lang="en-US" dirty="0"/>
              <a:t> </a:t>
            </a:r>
          </a:p>
        </p:txBody>
      </p:sp>
      <p:sp>
        <p:nvSpPr>
          <p:cNvPr id="7" name="Text Placeholder 6">
            <a:extLst>
              <a:ext uri="{FF2B5EF4-FFF2-40B4-BE49-F238E27FC236}">
                <a16:creationId xmlns:a16="http://schemas.microsoft.com/office/drawing/2014/main" id="{7AEDA915-86E4-4D85-B4D0-551FDABC6F00}"/>
              </a:ext>
            </a:extLst>
          </p:cNvPr>
          <p:cNvSpPr>
            <a:spLocks noGrp="1"/>
          </p:cNvSpPr>
          <p:nvPr>
            <p:ph type="body" sz="half" idx="4294967295"/>
          </p:nvPr>
        </p:nvSpPr>
        <p:spPr>
          <a:xfrm>
            <a:off x="590395" y="2337620"/>
            <a:ext cx="5334449" cy="2281083"/>
          </a:xfrm>
        </p:spPr>
        <p:txBody>
          <a:bodyPr>
            <a:normAutofit/>
          </a:bodyPr>
          <a:lstStyle/>
          <a:p>
            <a:pPr marL="0" lvl="0" indent="0">
              <a:buNone/>
            </a:pPr>
            <a:endParaRPr lang="en-US" dirty="0"/>
          </a:p>
          <a:p>
            <a:pPr lvl="0"/>
            <a:endParaRPr lang="en-US" dirty="0"/>
          </a:p>
        </p:txBody>
      </p:sp>
      <p:sp>
        <p:nvSpPr>
          <p:cNvPr id="8" name="TextBox 7"/>
          <p:cNvSpPr txBox="1"/>
          <p:nvPr/>
        </p:nvSpPr>
        <p:spPr>
          <a:xfrm>
            <a:off x="222222" y="309966"/>
            <a:ext cx="10888230" cy="1569660"/>
          </a:xfrm>
          <a:prstGeom prst="rect">
            <a:avLst/>
          </a:prstGeom>
          <a:noFill/>
          <a:ln>
            <a:noFill/>
          </a:ln>
        </p:spPr>
        <p:txBody>
          <a:bodyPr wrap="square" rtlCol="0">
            <a:spAutoFit/>
          </a:bodyPr>
          <a:lstStyle/>
          <a:p>
            <a:r>
              <a:rPr lang="en-US" sz="4800" b="1" dirty="0">
                <a:ln w="0"/>
                <a:solidFill>
                  <a:srgbClr val="0070C0"/>
                </a:solidFill>
                <a:effectLst>
                  <a:outerShdw blurRad="38100" dist="19050" dir="2700000" algn="tl" rotWithShape="0">
                    <a:schemeClr val="dk1">
                      <a:alpha val="40000"/>
                    </a:schemeClr>
                  </a:outerShdw>
                </a:effectLst>
              </a:rPr>
              <a:t>STEP</a:t>
            </a:r>
            <a:r>
              <a:rPr lang="en-US" sz="4800" b="1" dirty="0">
                <a:ln w="0"/>
                <a:solidFill>
                  <a:schemeClr val="accent1">
                    <a:lumMod val="60000"/>
                    <a:lumOff val="40000"/>
                  </a:schemeClr>
                </a:solidFill>
                <a:effectLst>
                  <a:outerShdw blurRad="38100" dist="19050" dir="2700000" algn="tl" rotWithShape="0">
                    <a:schemeClr val="dk1">
                      <a:alpha val="40000"/>
                    </a:schemeClr>
                  </a:outerShdw>
                </a:effectLst>
              </a:rPr>
              <a:t> </a:t>
            </a:r>
            <a:r>
              <a:rPr lang="en-US" sz="4800" b="1" dirty="0">
                <a:ln w="0"/>
                <a:solidFill>
                  <a:srgbClr val="0070C0"/>
                </a:solidFill>
                <a:effectLst>
                  <a:outerShdw blurRad="38100" dist="19050" dir="2700000" algn="tl" rotWithShape="0">
                    <a:schemeClr val="dk1">
                      <a:alpha val="40000"/>
                    </a:schemeClr>
                  </a:outerShdw>
                </a:effectLst>
              </a:rPr>
              <a:t>3: Create your Web </a:t>
            </a:r>
          </a:p>
          <a:p>
            <a:r>
              <a:rPr lang="en-US" sz="4800" b="1" dirty="0">
                <a:ln w="0"/>
                <a:solidFill>
                  <a:srgbClr val="0070C0"/>
                </a:solidFill>
                <a:effectLst>
                  <a:outerShdw blurRad="38100" dist="19050" dir="2700000" algn="tl" rotWithShape="0">
                    <a:schemeClr val="dk1">
                      <a:alpha val="40000"/>
                    </a:schemeClr>
                  </a:outerShdw>
                </a:effectLst>
              </a:rPr>
              <a:t>Account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2" y="1699571"/>
            <a:ext cx="8426515" cy="499436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20455">
            <a:off x="6308191" y="735121"/>
            <a:ext cx="5101384" cy="5263437"/>
          </a:xfrm>
          <a:prstGeom prst="rect">
            <a:avLst/>
          </a:prstGeom>
        </p:spPr>
      </p:pic>
    </p:spTree>
    <p:extLst>
      <p:ext uri="{BB962C8B-B14F-4D97-AF65-F5344CB8AC3E}">
        <p14:creationId xmlns:p14="http://schemas.microsoft.com/office/powerpoint/2010/main" val="28612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t>Find Your 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79752">
            <a:off x="889280" y="2789507"/>
            <a:ext cx="4053473" cy="2362596"/>
          </a:xfrm>
          <a:prstGeom prst="rect">
            <a:avLst/>
          </a:prstGeom>
        </p:spPr>
      </p:pic>
      <p:sp>
        <p:nvSpPr>
          <p:cNvPr id="11" name="TextBox 10"/>
          <p:cNvSpPr txBox="1"/>
          <p:nvPr/>
        </p:nvSpPr>
        <p:spPr>
          <a:xfrm rot="20399054">
            <a:off x="2916016" y="3324474"/>
            <a:ext cx="2003347" cy="646331"/>
          </a:xfrm>
          <a:prstGeom prst="rect">
            <a:avLst/>
          </a:prstGeom>
          <a:noFill/>
          <a:ln w="38100">
            <a:solidFill>
              <a:schemeClr val="tx1"/>
            </a:solidFill>
          </a:ln>
        </p:spPr>
        <p:txBody>
          <a:bodyPr wrap="square" rtlCol="0">
            <a:spAutoFit/>
          </a:bodyPr>
          <a:lstStyle/>
          <a:p>
            <a:r>
              <a:rPr lang="en-US" dirty="0">
                <a:solidFill>
                  <a:schemeClr val="accent1">
                    <a:lumMod val="60000"/>
                    <a:lumOff val="40000"/>
                  </a:schemeClr>
                </a:solidFill>
              </a:rPr>
              <a:t>Your ACT School Code is 010-760</a:t>
            </a:r>
            <a:endParaRPr lang="en-US" dirty="0"/>
          </a:p>
        </p:txBody>
      </p:sp>
      <p:sp>
        <p:nvSpPr>
          <p:cNvPr id="12" name="Right Arrow 11"/>
          <p:cNvSpPr/>
          <p:nvPr/>
        </p:nvSpPr>
        <p:spPr>
          <a:xfrm rot="7155700">
            <a:off x="2033103" y="3066653"/>
            <a:ext cx="1150614" cy="3786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810" y="2158756"/>
            <a:ext cx="4381465" cy="4492281"/>
          </a:xfrm>
          <a:prstGeom prst="rect">
            <a:avLst/>
          </a:prstGeom>
        </p:spPr>
      </p:pic>
      <p:sp>
        <p:nvSpPr>
          <p:cNvPr id="14" name="TextBox 13"/>
          <p:cNvSpPr txBox="1"/>
          <p:nvPr/>
        </p:nvSpPr>
        <p:spPr>
          <a:xfrm rot="20399054">
            <a:off x="5591400" y="4813190"/>
            <a:ext cx="2003347" cy="646331"/>
          </a:xfrm>
          <a:prstGeom prst="rect">
            <a:avLst/>
          </a:prstGeom>
          <a:noFill/>
          <a:ln w="38100">
            <a:solidFill>
              <a:schemeClr val="tx1"/>
            </a:solidFill>
          </a:ln>
        </p:spPr>
        <p:txBody>
          <a:bodyPr wrap="square" rtlCol="0">
            <a:spAutoFit/>
          </a:bodyPr>
          <a:lstStyle/>
          <a:p>
            <a:r>
              <a:rPr lang="en-US" dirty="0">
                <a:solidFill>
                  <a:schemeClr val="accent1">
                    <a:lumMod val="60000"/>
                    <a:lumOff val="40000"/>
                  </a:schemeClr>
                </a:solidFill>
              </a:rPr>
              <a:t>Your SAT School Code is 010760</a:t>
            </a:r>
            <a:endParaRPr lang="en-US" dirty="0"/>
          </a:p>
        </p:txBody>
      </p:sp>
      <p:sp>
        <p:nvSpPr>
          <p:cNvPr id="15" name="Right Arrow 14"/>
          <p:cNvSpPr/>
          <p:nvPr/>
        </p:nvSpPr>
        <p:spPr>
          <a:xfrm rot="19471887">
            <a:off x="6286039" y="4096600"/>
            <a:ext cx="1853579" cy="3786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09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sz="3600" dirty="0"/>
              <a:t>Your High School Summary and Interest Inventory </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normAutofit/>
          </a:bodyPr>
          <a:lstStyle/>
          <a:p>
            <a:pPr marL="0" indent="0">
              <a:buNone/>
            </a:pP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57" y="2043404"/>
            <a:ext cx="9606116" cy="4814596"/>
          </a:xfrm>
          <a:prstGeom prst="rect">
            <a:avLst/>
          </a:prstGeom>
        </p:spPr>
      </p:pic>
    </p:spTree>
    <p:extLst>
      <p:ext uri="{BB962C8B-B14F-4D97-AF65-F5344CB8AC3E}">
        <p14:creationId xmlns:p14="http://schemas.microsoft.com/office/powerpoint/2010/main" val="4172884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2.xml><?xml version="1.0" encoding="utf-8"?>
<ds:datastoreItem xmlns:ds="http://schemas.openxmlformats.org/officeDocument/2006/customXml" ds:itemID="{72D07FD5-8A16-4741-957C-8B91E43CA46B}">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580CA-3EBF-40A1-848D-12B3B18BB82E}">
  <ds:schemaRefs>
    <ds:schemaRef ds:uri="http://purl.org/dc/dcmitype/"/>
    <ds:schemaRef ds:uri="http://schemas.microsoft.com/office/2006/documentManagement/types"/>
    <ds:schemaRef ds:uri="16c05727-aa75-4e4a-9b5f-8a80a1165891"/>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Persuasive speech outline </Template>
  <TotalTime>0</TotalTime>
  <Words>1839</Words>
  <Application>Microsoft Office PowerPoint</Application>
  <PresentationFormat>Widescreen</PresentationFormat>
  <Paragraphs>120</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Tahoma</vt:lpstr>
      <vt:lpstr>Wingdings</vt:lpstr>
      <vt:lpstr>Wingdings 2</vt:lpstr>
      <vt:lpstr>Quotable</vt:lpstr>
      <vt:lpstr>HELP! I Want to Take the ACT (or SAT). What are the steps? </vt:lpstr>
      <vt:lpstr>Standardized Tests</vt:lpstr>
      <vt:lpstr>Should I take both the ACT and SAT? What is the difference?</vt:lpstr>
      <vt:lpstr>Do You Receive Free or Reduced Lunch?</vt:lpstr>
      <vt:lpstr>Visit This Website to Register for ACT: www.actstudent.org  </vt:lpstr>
      <vt:lpstr>Step 2: Sign In/Create An Account </vt:lpstr>
      <vt:lpstr>  </vt:lpstr>
      <vt:lpstr>Find Your School</vt:lpstr>
      <vt:lpstr>Your High School Summary and Interest Inventory </vt:lpstr>
      <vt:lpstr>Upload Photo</vt:lpstr>
      <vt:lpstr>Make sure you pay close attention to registration deadlines to avoid late registration fees. Also, if you received a Fee Waiver, you must use the fee waiver before the regular deadline or it will be invalid. </vt:lpstr>
      <vt:lpstr>Score Reports </vt:lpstr>
      <vt:lpstr>Payment With a Waiver</vt:lpstr>
      <vt:lpstr>Payment with a Credit Card </vt:lpstr>
      <vt:lpstr>PowerPoint Presentation</vt:lpstr>
      <vt:lpstr>Should I Purchase Their Review Guides?</vt:lpstr>
      <vt:lpstr>Wrap Up: Important Things to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I Want to Take the ACT (or SAT). What are the steps?</dc:title>
  <dc:creator/>
  <cp:lastModifiedBy/>
  <cp:revision>2</cp:revision>
  <dcterms:created xsi:type="dcterms:W3CDTF">2019-11-06T16:15:03Z</dcterms:created>
  <dcterms:modified xsi:type="dcterms:W3CDTF">2022-08-18T16:31:21Z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